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57B78-0C47-4744-ACBB-D8F00812E13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3095-F7F0-417F-8596-8C8005EA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3095-F7F0-417F-8596-8C8005EA8C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1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DD67-DAC2-494E-9797-D9C0CD4140B0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5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CFF3-8086-4DBA-AA1C-F996FC33225D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C1C0-C680-4CDE-BAF4-D3DDCF5FFE0B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026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EF4-B2A3-4C01-BE21-32E55F0333FB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1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FD91-E1F8-4886-B5EE-CB2AADA90FE8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63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6445-E10C-4A70-AAE5-13E3EDA1DF1B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05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74D6-C352-49CB-AE61-6AF975B0BF49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34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5AD-30B2-42EF-A807-E46E582F1758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8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5494"/>
            <a:ext cx="8596668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AC0-BAE7-40E4-8F19-670E1A24C800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1033" y="6233592"/>
            <a:ext cx="683339" cy="345790"/>
          </a:xfrm>
        </p:spPr>
        <p:txBody>
          <a:bodyPr/>
          <a:lstStyle>
            <a:lvl1pPr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58A629EB-EF2B-4578-9246-4558605958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5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8616-098F-43FC-8D65-6282DE134669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9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F672-58F5-4F66-AA9C-1B46BED540FE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5B77-3333-4FB9-B521-FE49BC571710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8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6435-374D-4692-AB6B-1ECC372227EE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8C6E-457F-4CF9-BE1E-131725D2E620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8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B36-76EC-4E3D-AE8E-75225A6218C5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5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9B6F-385D-45D8-ACA8-895F3B2BCE77}" type="datetime1">
              <a:rPr lang="en-US" smtClean="0"/>
              <a:t>7/24/2022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11AB-AB89-4FDE-A3D2-B65BCF00FB1B}" type="datetime1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A629EB-EF2B-4578-9246-455860595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eat_Depress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580" y="2347415"/>
            <a:ext cx="9144000" cy="18176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Islamic Depositors Insurance Fund- The implementation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159" y="5567315"/>
            <a:ext cx="4249003" cy="9972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Mohamed Shakeel Salyani (PhD).</a:t>
            </a:r>
          </a:p>
          <a:p>
            <a:pPr algn="l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+254721858180</a:t>
            </a:r>
          </a:p>
          <a:p>
            <a:pPr algn="l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mshakeel.salyani@gmail.com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2383" y="426596"/>
            <a:ext cx="6291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9th African Islamic Banking and Takaful Summit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algn="ctr"/>
            <a:r>
              <a:rPr lang="en-US" sz="1600" dirty="0" smtClean="0"/>
              <a:t>July </a:t>
            </a:r>
            <a:r>
              <a:rPr lang="en-US" sz="1600" dirty="0"/>
              <a:t>26, 2022 at Johari Rotana, Dar-</a:t>
            </a:r>
            <a:r>
              <a:rPr lang="en-US" sz="1600" dirty="0" err="1"/>
              <a:t>es</a:t>
            </a:r>
            <a:r>
              <a:rPr lang="en-US" sz="1600" dirty="0"/>
              <a:t>-Salam, Tanzania</a:t>
            </a:r>
            <a:endParaRPr lang="en-US" sz="2000" dirty="0"/>
          </a:p>
        </p:txBody>
      </p:sp>
      <p:pic>
        <p:nvPicPr>
          <p:cNvPr id="1028" name="Picture 4" descr="sponsor image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0" r="32772"/>
          <a:stretch/>
        </p:blipFill>
        <p:spPr bwMode="auto">
          <a:xfrm>
            <a:off x="1533072" y="194528"/>
            <a:ext cx="1319311" cy="150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64154" y="5404497"/>
            <a:ext cx="3079847" cy="116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4838" y="643254"/>
            <a:ext cx="6803390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Model</a:t>
            </a:r>
            <a:r>
              <a:rPr spc="-5" dirty="0"/>
              <a:t> 1.</a:t>
            </a:r>
            <a:r>
              <a:rPr spc="-10" dirty="0"/>
              <a:t> Sudan’s</a:t>
            </a:r>
            <a:r>
              <a:rPr spc="10" dirty="0"/>
              <a:t> </a:t>
            </a:r>
            <a:r>
              <a:rPr dirty="0"/>
              <a:t>IDIS</a:t>
            </a:r>
            <a:r>
              <a:rPr spc="-20" dirty="0"/>
              <a:t> </a:t>
            </a:r>
            <a:r>
              <a:rPr spc="-5" dirty="0"/>
              <a:t>based</a:t>
            </a:r>
            <a:r>
              <a:rPr spc="5" dirty="0"/>
              <a:t> </a:t>
            </a:r>
            <a:r>
              <a:rPr spc="-5" dirty="0"/>
              <a:t>on</a:t>
            </a:r>
            <a:r>
              <a:rPr spc="-1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takaful</a:t>
            </a:r>
            <a:r>
              <a:rPr spc="-5" dirty="0"/>
              <a:t> model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4596" y="1879482"/>
            <a:ext cx="7293748" cy="444292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488794" y="6171083"/>
            <a:ext cx="9601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i="1" dirty="0">
                <a:latin typeface="Arial"/>
                <a:cs typeface="Arial"/>
              </a:rPr>
              <a:t>Source:</a:t>
            </a:r>
            <a:r>
              <a:rPr sz="900" i="1" spc="-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IADI</a:t>
            </a:r>
            <a:r>
              <a:rPr sz="900" i="1" spc="-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1623" y="6508831"/>
            <a:ext cx="360045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>
              <a:lnSpc>
                <a:spcPts val="2315"/>
              </a:lnSpc>
            </a:pPr>
            <a:fld id="{81D60167-4931-47E6-BA6A-407CBD079E47}" type="slidenum">
              <a:rPr sz="2000" b="1" dirty="0">
                <a:solidFill>
                  <a:srgbClr val="3399FF"/>
                </a:solidFill>
                <a:latin typeface="Arial"/>
                <a:cs typeface="Arial"/>
              </a:rPr>
              <a:pPr marL="51435">
                <a:lnSpc>
                  <a:spcPts val="2315"/>
                </a:lnSpc>
              </a:pPr>
              <a:t>10</a:t>
            </a:fld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43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931" y="316738"/>
            <a:ext cx="6853555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Model</a:t>
            </a:r>
            <a:r>
              <a:rPr spc="-5" dirty="0"/>
              <a:t> 2.</a:t>
            </a:r>
            <a:r>
              <a:rPr spc="-10" dirty="0"/>
              <a:t> </a:t>
            </a:r>
            <a:r>
              <a:rPr spc="-5" dirty="0"/>
              <a:t>Jordan’s</a:t>
            </a:r>
            <a:r>
              <a:rPr spc="5" dirty="0"/>
              <a:t> </a:t>
            </a:r>
            <a:r>
              <a:rPr dirty="0"/>
              <a:t>IDIS</a:t>
            </a:r>
            <a:r>
              <a:rPr spc="-15" dirty="0"/>
              <a:t> </a:t>
            </a:r>
            <a:r>
              <a:rPr spc="-5" dirty="0"/>
              <a:t>based</a:t>
            </a:r>
            <a:r>
              <a:rPr dirty="0"/>
              <a:t> </a:t>
            </a:r>
            <a:r>
              <a:rPr spc="-5" dirty="0"/>
              <a:t>on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takaful</a:t>
            </a:r>
            <a:r>
              <a:rPr spc="-15" dirty="0"/>
              <a:t> </a:t>
            </a:r>
            <a:r>
              <a:rPr spc="-5" dirty="0"/>
              <a:t>model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1055" y="877148"/>
            <a:ext cx="7330752" cy="355823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03120" y="4408679"/>
            <a:ext cx="9601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i="1" dirty="0">
                <a:latin typeface="Arial"/>
                <a:cs typeface="Arial"/>
              </a:rPr>
              <a:t>Source:</a:t>
            </a:r>
            <a:r>
              <a:rPr sz="900" i="1" spc="-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IADI</a:t>
            </a:r>
            <a:r>
              <a:rPr sz="900" i="1" spc="-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56149" y="6058454"/>
            <a:ext cx="360045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>
              <a:lnSpc>
                <a:spcPts val="2315"/>
              </a:lnSpc>
            </a:pPr>
            <a:fld id="{81D60167-4931-47E6-BA6A-407CBD079E47}" type="slidenum">
              <a:rPr sz="2000" b="1" dirty="0">
                <a:solidFill>
                  <a:srgbClr val="3399FF"/>
                </a:solidFill>
                <a:latin typeface="Arial"/>
                <a:cs typeface="Arial"/>
              </a:rPr>
              <a:pPr marL="51435">
                <a:lnSpc>
                  <a:spcPts val="2315"/>
                </a:lnSpc>
              </a:pPr>
              <a:t>11</a:t>
            </a:fld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1055" y="4780154"/>
            <a:ext cx="6851650" cy="1997983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spcBef>
                <a:spcPts val="1060"/>
              </a:spcBef>
            </a:pPr>
            <a:r>
              <a:rPr sz="1600" i="1" spc="-10" dirty="0">
                <a:latin typeface="Arial"/>
                <a:cs typeface="Arial"/>
              </a:rPr>
              <a:t>Under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Sudan &amp; </a:t>
            </a:r>
            <a:r>
              <a:rPr sz="1600" i="1" spc="-15" dirty="0">
                <a:latin typeface="Arial"/>
                <a:cs typeface="Arial"/>
              </a:rPr>
              <a:t>Jordan’s</a:t>
            </a:r>
            <a:r>
              <a:rPr sz="1600" i="1" spc="25" dirty="0">
                <a:latin typeface="Arial"/>
                <a:cs typeface="Arial"/>
              </a:rPr>
              <a:t> </a:t>
            </a:r>
            <a:r>
              <a:rPr sz="1600" i="1" spc="-30" dirty="0">
                <a:latin typeface="Arial"/>
                <a:cs typeface="Arial"/>
              </a:rPr>
              <a:t>Takaful</a:t>
            </a:r>
            <a:r>
              <a:rPr sz="1600" i="1" spc="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concepts,</a:t>
            </a:r>
            <a:endParaRPr sz="1600" dirty="0">
              <a:latin typeface="Arial"/>
              <a:cs typeface="Arial"/>
            </a:endParaRPr>
          </a:p>
          <a:p>
            <a:pPr marL="12700">
              <a:spcBef>
                <a:spcPts val="960"/>
              </a:spcBef>
            </a:pPr>
            <a:r>
              <a:rPr sz="1600" spc="-5" dirty="0">
                <a:latin typeface="Arial MT"/>
                <a:cs typeface="Arial MT"/>
              </a:rPr>
              <a:t>Participants’</a:t>
            </a:r>
            <a:r>
              <a:rPr sz="1600" spc="-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contributions are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maintained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two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separate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Takaful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funds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(two</a:t>
            </a:r>
            <a:endParaRPr sz="1600" dirty="0">
              <a:latin typeface="Arial MT"/>
              <a:cs typeface="Arial MT"/>
            </a:endParaRPr>
          </a:p>
          <a:p>
            <a:pPr marL="12700"/>
            <a:r>
              <a:rPr sz="1600" spc="-5" dirty="0">
                <a:latin typeface="Arial MT"/>
                <a:cs typeface="Arial MT"/>
              </a:rPr>
              <a:t>portfolios):</a:t>
            </a:r>
            <a:endParaRPr sz="1600" dirty="0">
              <a:latin typeface="Arial MT"/>
              <a:cs typeface="Arial MT"/>
            </a:endParaRPr>
          </a:p>
          <a:p>
            <a:pPr marL="250190" indent="-238125">
              <a:spcBef>
                <a:spcPts val="960"/>
              </a:spcBef>
              <a:buAutoNum type="romanLcParenBoth"/>
              <a:tabLst>
                <a:tab pos="250825" algn="l"/>
              </a:tabLst>
            </a:pPr>
            <a:r>
              <a:rPr sz="1600" spc="-10" dirty="0">
                <a:latin typeface="Arial MT"/>
                <a:cs typeface="Arial MT"/>
              </a:rPr>
              <a:t>One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guarantee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Islamic deposits,</a:t>
            </a:r>
            <a:endParaRPr sz="1600" dirty="0">
              <a:latin typeface="Arial MT"/>
              <a:cs typeface="Arial MT"/>
            </a:endParaRPr>
          </a:p>
          <a:p>
            <a:pPr marL="290830" indent="-278765">
              <a:spcBef>
                <a:spcPts val="960"/>
              </a:spcBef>
              <a:buAutoNum type="romanLcParenBoth"/>
              <a:tabLst>
                <a:tab pos="291465" algn="l"/>
              </a:tabLst>
            </a:pP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other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guarantee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all</a:t>
            </a:r>
            <a:r>
              <a:rPr sz="1600" spc="-5" dirty="0">
                <a:latin typeface="Arial MT"/>
                <a:cs typeface="Arial MT"/>
              </a:rPr>
              <a:t> investment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accounts(PSIA)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Sudan</a:t>
            </a:r>
            <a:endParaRPr sz="1600" dirty="0">
              <a:latin typeface="Arial MT"/>
              <a:cs typeface="Arial MT"/>
            </a:endParaRPr>
          </a:p>
          <a:p>
            <a:pPr marL="12700">
              <a:spcBef>
                <a:spcPts val="5"/>
              </a:spcBef>
            </a:pP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unrestricted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portion</a:t>
            </a:r>
            <a:r>
              <a:rPr sz="1600" spc="-5" dirty="0">
                <a:latin typeface="Arial MT"/>
                <a:cs typeface="Arial MT"/>
              </a:rPr>
              <a:t> of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PSIA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Jordan</a:t>
            </a:r>
            <a:endParaRPr sz="16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669206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1334" y="609600"/>
            <a:ext cx="8596668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3335">
              <a:spcBef>
                <a:spcPts val="100"/>
              </a:spcBef>
            </a:pPr>
            <a:r>
              <a:rPr dirty="0"/>
              <a:t>Model</a:t>
            </a:r>
            <a:r>
              <a:rPr spc="-10" dirty="0"/>
              <a:t> </a:t>
            </a:r>
            <a:r>
              <a:rPr spc="-5" dirty="0"/>
              <a:t>3.</a:t>
            </a:r>
            <a:r>
              <a:rPr spc="-15" dirty="0"/>
              <a:t> </a:t>
            </a:r>
            <a:r>
              <a:rPr spc="-5" dirty="0"/>
              <a:t>Malaysia’s</a:t>
            </a:r>
            <a:r>
              <a:rPr spc="20" dirty="0"/>
              <a:t> </a:t>
            </a:r>
            <a:r>
              <a:rPr dirty="0"/>
              <a:t>IDIS</a:t>
            </a:r>
            <a:r>
              <a:rPr spc="-30" dirty="0"/>
              <a:t> </a:t>
            </a:r>
            <a:r>
              <a:rPr spc="-5" dirty="0"/>
              <a:t>based</a:t>
            </a:r>
            <a:r>
              <a:rPr dirty="0"/>
              <a:t> </a:t>
            </a:r>
            <a:r>
              <a:rPr spc="-5" dirty="0"/>
              <a:t>on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kafala</a:t>
            </a:r>
            <a:r>
              <a:rPr spc="-10" dirty="0"/>
              <a:t> </a:t>
            </a:r>
            <a:r>
              <a:rPr dirty="0"/>
              <a:t>model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97" y="1916237"/>
            <a:ext cx="8187266" cy="383585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141017" y="5937911"/>
            <a:ext cx="9601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i="1" dirty="0">
                <a:latin typeface="Arial"/>
                <a:cs typeface="Arial"/>
              </a:rPr>
              <a:t>Source:</a:t>
            </a:r>
            <a:r>
              <a:rPr sz="900" i="1" spc="-5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IADI</a:t>
            </a:r>
            <a:r>
              <a:rPr sz="900" i="1" spc="-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1623" y="6508831"/>
            <a:ext cx="360045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>
              <a:lnSpc>
                <a:spcPts val="2315"/>
              </a:lnSpc>
            </a:pPr>
            <a:fld id="{81D60167-4931-47E6-BA6A-407CBD079E47}" type="slidenum">
              <a:rPr sz="2000" b="1" dirty="0">
                <a:solidFill>
                  <a:srgbClr val="3399FF"/>
                </a:solidFill>
                <a:latin typeface="Arial"/>
                <a:cs typeface="Arial"/>
              </a:rPr>
              <a:pPr marL="51435">
                <a:lnSpc>
                  <a:spcPts val="2315"/>
                </a:lnSpc>
              </a:pPr>
              <a:t>12</a:t>
            </a:fld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93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7023" y="6484722"/>
            <a:ext cx="309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3399FF"/>
                </a:solidFill>
                <a:latin typeface="Arial"/>
                <a:cs typeface="Arial"/>
              </a:rPr>
              <a:t>13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3591" y="249428"/>
            <a:ext cx="2526665" cy="33083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C.</a:t>
            </a:r>
            <a:r>
              <a:rPr sz="2000" b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Fund</a:t>
            </a:r>
            <a:r>
              <a:rPr sz="2000" b="1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contribution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591" y="819149"/>
            <a:ext cx="608838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0" indent="-292735">
              <a:spcBef>
                <a:spcPts val="95"/>
              </a:spcBef>
              <a:buClr>
                <a:srgbClr val="333399"/>
              </a:buClr>
              <a:buFont typeface="Arial"/>
              <a:buChar char="■"/>
              <a:tabLst>
                <a:tab pos="305435" algn="l"/>
              </a:tabLst>
            </a:pPr>
            <a:r>
              <a:rPr sz="1600" spc="-5" dirty="0">
                <a:latin typeface="Arial MT"/>
                <a:cs typeface="Arial MT"/>
              </a:rPr>
              <a:t>The main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differences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between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Takaful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and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Kafala(bil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ujr)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models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1016" y="6522212"/>
            <a:ext cx="11366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i="1" dirty="0">
                <a:latin typeface="Arial"/>
                <a:cs typeface="Arial"/>
              </a:rPr>
              <a:t>Source: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Hamed,</a:t>
            </a:r>
            <a:r>
              <a:rPr sz="900" i="1" spc="-3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2015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05318" y="1878092"/>
            <a:ext cx="81629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88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object 2"/>
          <p:cNvSpPr txBox="1"/>
          <p:nvPr/>
        </p:nvSpPr>
        <p:spPr>
          <a:xfrm>
            <a:off x="1066570" y="1467127"/>
            <a:ext cx="8672830" cy="4657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100"/>
              </a:spcBef>
              <a:buChar char="■"/>
              <a:tabLst>
                <a:tab pos="305435" algn="l"/>
              </a:tabLst>
            </a:pPr>
            <a:r>
              <a:rPr sz="1600" dirty="0">
                <a:latin typeface="Arial"/>
                <a:cs typeface="Arial"/>
              </a:rPr>
              <a:t>Reference</a:t>
            </a:r>
          </a:p>
          <a:p>
            <a:pPr marL="348615" lvl="1" indent="-227329">
              <a:lnSpc>
                <a:spcPct val="100000"/>
              </a:lnSpc>
              <a:spcBef>
                <a:spcPts val="1795"/>
              </a:spcBef>
              <a:buAutoNum type="arabicPeriod"/>
              <a:tabLst>
                <a:tab pos="349250" algn="l"/>
              </a:tabLst>
            </a:pPr>
            <a:r>
              <a:rPr sz="1200" spc="-5" dirty="0">
                <a:latin typeface="Arial"/>
                <a:cs typeface="Arial"/>
              </a:rPr>
              <a:t>J.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Hamed</a:t>
            </a:r>
            <a:r>
              <a:rPr sz="1200" spc="-5" dirty="0">
                <a:solidFill>
                  <a:srgbClr val="333399"/>
                </a:solidFill>
                <a:latin typeface="Arial"/>
                <a:cs typeface="Arial"/>
              </a:rPr>
              <a:t>,</a:t>
            </a:r>
            <a:r>
              <a:rPr sz="1200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99"/>
                </a:solidFill>
                <a:latin typeface="Arial"/>
                <a:cs typeface="Arial"/>
              </a:rPr>
              <a:t>“</a:t>
            </a:r>
            <a:r>
              <a:rPr sz="1200" spc="-5" dirty="0">
                <a:latin typeface="Arial"/>
                <a:cs typeface="Arial"/>
              </a:rPr>
              <a:t>Essential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Elements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for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Effective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Islamic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Deposit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</a:t>
            </a:r>
            <a:endParaRPr sz="1200" dirty="0">
              <a:latin typeface="Arial"/>
              <a:cs typeface="Arial"/>
            </a:endParaRPr>
          </a:p>
          <a:p>
            <a:pPr marL="121920" marR="941069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Systems: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ShariahGovernance,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Sources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Management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Funds”,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2015,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IADI </a:t>
            </a:r>
            <a:r>
              <a:rPr sz="1200" spc="-4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seminar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Arial"/>
              <a:cs typeface="Arial"/>
            </a:endParaRPr>
          </a:p>
          <a:p>
            <a:pPr marL="121920" marR="2153920" lvl="1">
              <a:lnSpc>
                <a:spcPct val="100000"/>
              </a:lnSpc>
              <a:buAutoNum type="arabicPeriod" startAt="2"/>
              <a:tabLst>
                <a:tab pos="349250" algn="l"/>
              </a:tabLst>
            </a:pPr>
            <a:r>
              <a:rPr sz="1200" spc="-5" dirty="0">
                <a:latin typeface="Arial"/>
                <a:cs typeface="Arial"/>
              </a:rPr>
              <a:t>Islamic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Deposit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Group,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99"/>
                </a:solidFill>
                <a:latin typeface="Arial"/>
                <a:cs typeface="Arial"/>
              </a:rPr>
              <a:t>“</a:t>
            </a:r>
            <a:r>
              <a:rPr sz="1200" spc="-5" dirty="0">
                <a:latin typeface="Arial"/>
                <a:cs typeface="Arial"/>
              </a:rPr>
              <a:t>Shari’ah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Approaches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Implementation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Islamic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Deposit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Systems”,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2014,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IADI</a:t>
            </a: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AutoNum type="arabicPeriod" startAt="2"/>
            </a:pPr>
            <a:endParaRPr sz="1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arabicPeriod" startAt="2"/>
            </a:pPr>
            <a:endParaRPr sz="1200" dirty="0">
              <a:latin typeface="Arial"/>
              <a:cs typeface="Arial"/>
            </a:endParaRPr>
          </a:p>
          <a:p>
            <a:pPr marL="121920" marR="1012825" lvl="1">
              <a:lnSpc>
                <a:spcPct val="100000"/>
              </a:lnSpc>
              <a:buAutoNum type="arabicPeriod" startAt="2"/>
              <a:tabLst>
                <a:tab pos="349250" algn="l"/>
              </a:tabLst>
            </a:pPr>
            <a:r>
              <a:rPr sz="1200" spc="-15" dirty="0">
                <a:latin typeface="Arial"/>
                <a:cs typeface="Arial"/>
              </a:rPr>
              <a:t>R.A.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Kadir,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99"/>
                </a:solidFill>
                <a:latin typeface="Arial"/>
                <a:cs typeface="Arial"/>
              </a:rPr>
              <a:t>“</a:t>
            </a:r>
            <a:r>
              <a:rPr sz="1200" spc="-5" dirty="0">
                <a:latin typeface="Arial"/>
                <a:cs typeface="Arial"/>
              </a:rPr>
              <a:t>Managing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Islamic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Deposit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Dual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Banking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System: </a:t>
            </a:r>
            <a:r>
              <a:rPr sz="1200" spc="-4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Malaysian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Experience”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2014,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Bank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Negara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Malaysia,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IADI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Annual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Conference</a:t>
            </a: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AutoNum type="arabicPeriod" startAt="2"/>
            </a:pPr>
            <a:endParaRPr sz="1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rabicPeriod" startAt="2"/>
            </a:pPr>
            <a:endParaRPr sz="1200" dirty="0">
              <a:latin typeface="Arial"/>
              <a:cs typeface="Arial"/>
            </a:endParaRPr>
          </a:p>
          <a:p>
            <a:pPr marL="121920" marR="1029969" lvl="1">
              <a:lnSpc>
                <a:spcPct val="100000"/>
              </a:lnSpc>
              <a:buAutoNum type="arabicPeriod" startAt="2"/>
              <a:tabLst>
                <a:tab pos="349250" algn="l"/>
              </a:tabLst>
            </a:pPr>
            <a:r>
              <a:rPr sz="1200" spc="-5" dirty="0">
                <a:latin typeface="Arial"/>
                <a:cs typeface="Arial"/>
              </a:rPr>
              <a:t>S.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Hamisu,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R.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Hassan,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“Depositors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Protection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Scheme: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Appraisal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Islamic </a:t>
            </a:r>
            <a:r>
              <a:rPr sz="1200" spc="-4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Banks</a:t>
            </a:r>
            <a:r>
              <a:rPr sz="1200" spc="-5" dirty="0">
                <a:latin typeface="Arial"/>
                <a:cs typeface="Arial"/>
              </a:rPr>
              <a:t> Participation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Deposit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System”,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2017,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Journal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Islamic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Banking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&amp;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Finance,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Vol.5,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#1,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pp.15-25</a:t>
            </a: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AutoNum type="arabicPeriod" startAt="2"/>
            </a:pPr>
            <a:endParaRPr sz="1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rabicPeriod" startAt="2"/>
            </a:pPr>
            <a:endParaRPr sz="1200" dirty="0">
              <a:latin typeface="Arial"/>
              <a:cs typeface="Arial"/>
            </a:endParaRPr>
          </a:p>
          <a:p>
            <a:pPr marL="348615" lvl="1" indent="-227329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349250" algn="l"/>
              </a:tabLst>
            </a:pPr>
            <a:r>
              <a:rPr sz="1200" spc="-5" dirty="0">
                <a:latin typeface="Arial"/>
                <a:cs typeface="Arial"/>
              </a:rPr>
              <a:t>S.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Abubakar,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L.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Olorogun,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“Concept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Deposit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Insurance: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Comparative</a:t>
            </a:r>
            <a:endParaRPr sz="1200" dirty="0">
              <a:latin typeface="Arial"/>
              <a:cs typeface="Arial"/>
            </a:endParaRPr>
          </a:p>
          <a:p>
            <a:pPr marL="12192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Study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between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Conventional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System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Shariah”,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2016,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Journal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Business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&amp;</a:t>
            </a:r>
            <a:endParaRPr sz="1200" dirty="0">
              <a:latin typeface="Arial"/>
              <a:cs typeface="Arial"/>
            </a:endParaRPr>
          </a:p>
          <a:p>
            <a:pPr marL="12192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Management,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Vol.18,</a:t>
            </a:r>
            <a:r>
              <a:rPr sz="1200" spc="-5" dirty="0">
                <a:latin typeface="Arial"/>
                <a:cs typeface="Arial"/>
              </a:rPr>
              <a:t> Issue10,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pp.90-97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600" dirty="0">
                <a:solidFill>
                  <a:srgbClr val="3399FF"/>
                </a:solidFill>
                <a:latin typeface="Arial"/>
                <a:cs typeface="Arial"/>
              </a:rPr>
              <a:t>16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873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627" y="306316"/>
            <a:ext cx="6492293" cy="395116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773917" y="5239769"/>
            <a:ext cx="4249003" cy="997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Mohamed Shakeel Salyani (PhD).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+254721858180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mshakeel.salyani@gmail.com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501783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Premier provider of Islamic Banking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Conventional Banking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Mobile &amp; Internet Banking Platforms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Microfinance software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Islamic Microfinance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Investment Banking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Sister Company to Little Cabs Mobile platfor</a:t>
            </a:r>
            <a:r>
              <a:rPr lang="en-US" sz="2000" dirty="0"/>
              <a:t>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6064" y="353637"/>
            <a:ext cx="4692279" cy="17674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750" y="1636097"/>
            <a:ext cx="702291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What is Depositors Insurance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Why is it done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is it done conventionally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What is Islamic Depositors Insurance Fund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benefits of Islamic Depositors Insurance Fund.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is it done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Where is it practiced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3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Depositors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is a deposit insurance scheme that protects depositors at Massachusetts savings </a:t>
            </a:r>
            <a:r>
              <a:rPr lang="en-US" dirty="0" smtClean="0"/>
              <a:t>banks</a:t>
            </a:r>
          </a:p>
          <a:p>
            <a:r>
              <a:rPr lang="en-US" dirty="0"/>
              <a:t>in response to the large number of Massachusetts bank failures during the </a:t>
            </a:r>
            <a:r>
              <a:rPr lang="en-US" dirty="0">
                <a:hlinkClick r:id="rId2" tooltip="Great Depression"/>
              </a:rPr>
              <a:t>Great </a:t>
            </a:r>
            <a:r>
              <a:rPr lang="en-US" dirty="0" smtClean="0">
                <a:hlinkClick r:id="rId2" tooltip="Great Depression"/>
              </a:rPr>
              <a:t>Depression</a:t>
            </a:r>
            <a:r>
              <a:rPr lang="en-US" dirty="0"/>
              <a:t> of the </a:t>
            </a:r>
            <a:r>
              <a:rPr lang="en-US" dirty="0" smtClean="0"/>
              <a:t>1930s</a:t>
            </a:r>
          </a:p>
          <a:p>
            <a:r>
              <a:rPr lang="en-US" dirty="0"/>
              <a:t>All DIF member banks are also members of the FDIC. Each depositor is insured by the FDIC to at least $250,000. All deposits above the FDIC insurance amount are insured by the Depositors Insurance </a:t>
            </a:r>
            <a:r>
              <a:rPr lang="en-US" dirty="0" smtClean="0"/>
              <a:t>Fund</a:t>
            </a:r>
          </a:p>
          <a:p>
            <a:r>
              <a:rPr lang="en-US" dirty="0"/>
              <a:t>Currently, the maximum coverage is TZS 1.5 million per depositor per bank. Currently, the insured deposits cover 95% of insurable deposit accounts.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8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Why is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495" y="2105997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Assurance of security with banks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Regulatory bodies are able to calculate risks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Returns on premium enhance growth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Mitigates future risks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Enhances corporate governance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4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How is it done conventionally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0" y="2045494"/>
            <a:ext cx="8113942" cy="3880773"/>
          </a:xfrm>
        </p:spPr>
        <p:txBody>
          <a:bodyPr/>
          <a:lstStyle/>
          <a:p>
            <a:r>
              <a:rPr lang="en-US" spc="13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en-US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r>
              <a:rPr lang="en-US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r>
              <a:rPr lang="en-US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lang="en-US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licensed to</a:t>
            </a:r>
            <a:r>
              <a:rPr lang="en-US" spc="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919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spc="-3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2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b="1" spc="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b="1" spc="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pc="2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deposits of physical persons and legal entities</a:t>
            </a:r>
          </a:p>
          <a:p>
            <a:pPr lvl="1"/>
            <a:r>
              <a:rPr lang="en-US" spc="2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deposits in national and foreign currency</a:t>
            </a:r>
          </a:p>
          <a:p>
            <a:r>
              <a:rPr lang="en-US" b="1" spc="22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b="1" spc="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</a:p>
          <a:p>
            <a:pPr marL="905510" marR="577850" indent="-457200">
              <a:lnSpc>
                <a:spcPct val="100000"/>
              </a:lnSpc>
              <a:spcBef>
                <a:spcPts val="100"/>
              </a:spcBef>
            </a:pPr>
            <a:r>
              <a:rPr lang="en-US" sz="1600" spc="220" dirty="0" smtClean="0">
                <a:solidFill>
                  <a:schemeClr val="tx1"/>
                </a:solidFill>
              </a:rPr>
              <a:t>Entry</a:t>
            </a:r>
            <a:r>
              <a:rPr lang="en-US" sz="1600" spc="-3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premiums 1% </a:t>
            </a:r>
            <a:r>
              <a:rPr lang="en-US" sz="1600" dirty="0">
                <a:solidFill>
                  <a:schemeClr val="tx1"/>
                </a:solidFill>
              </a:rPr>
              <a:t>of</a:t>
            </a:r>
            <a:r>
              <a:rPr lang="en-US" sz="1600" spc="-1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registered</a:t>
            </a:r>
            <a:r>
              <a:rPr lang="en-US" sz="1600" spc="-1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capital;</a:t>
            </a:r>
            <a:r>
              <a:rPr lang="en-US" sz="1600" spc="-1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to</a:t>
            </a:r>
            <a:r>
              <a:rPr lang="en-US" sz="1600" spc="-2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be paid within</a:t>
            </a:r>
            <a:r>
              <a:rPr lang="en-US" sz="1600" spc="-2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30</a:t>
            </a:r>
            <a:r>
              <a:rPr lang="en-US" sz="1600" spc="-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days</a:t>
            </a:r>
            <a:r>
              <a:rPr lang="en-US" sz="1600" spc="-1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from</a:t>
            </a:r>
            <a:r>
              <a:rPr lang="en-US" sz="1600" spc="-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</a:t>
            </a:r>
            <a:r>
              <a:rPr lang="en-US" sz="1600" spc="-1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date</a:t>
            </a:r>
            <a:r>
              <a:rPr lang="en-US" sz="1600" spc="-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of</a:t>
            </a:r>
            <a:r>
              <a:rPr lang="en-US" sz="1600" spc="-1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bank </a:t>
            </a:r>
            <a:r>
              <a:rPr lang="en-US" sz="1600" spc="-10" dirty="0">
                <a:solidFill>
                  <a:schemeClr val="tx1"/>
                </a:solidFill>
              </a:rPr>
              <a:t>registration</a:t>
            </a:r>
          </a:p>
          <a:p>
            <a:pPr marL="829310" marR="113664" indent="-381000">
              <a:lnSpc>
                <a:spcPct val="100000"/>
              </a:lnSpc>
              <a:tabLst>
                <a:tab pos="1736725" algn="l"/>
              </a:tabLst>
            </a:pPr>
            <a:r>
              <a:rPr lang="en-US" sz="1600" spc="80" dirty="0" smtClean="0">
                <a:solidFill>
                  <a:schemeClr val="tx1"/>
                </a:solidFill>
              </a:rPr>
              <a:t>Annual</a:t>
            </a:r>
            <a:r>
              <a:rPr lang="en-US" sz="1600" dirty="0">
                <a:solidFill>
                  <a:schemeClr val="tx1"/>
                </a:solidFill>
              </a:rPr>
              <a:t>	premium</a:t>
            </a:r>
            <a:r>
              <a:rPr lang="en-US" sz="1600" spc="-2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contributions 0.5% </a:t>
            </a:r>
            <a:r>
              <a:rPr lang="en-US" sz="1600" dirty="0">
                <a:solidFill>
                  <a:schemeClr val="tx1"/>
                </a:solidFill>
              </a:rPr>
              <a:t>of</a:t>
            </a:r>
            <a:r>
              <a:rPr lang="en-US" sz="1600" spc="-1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total</a:t>
            </a:r>
            <a:r>
              <a:rPr lang="en-US" sz="1600" spc="-10" dirty="0">
                <a:solidFill>
                  <a:schemeClr val="tx1"/>
                </a:solidFill>
              </a:rPr>
              <a:t> amount </a:t>
            </a:r>
            <a:r>
              <a:rPr lang="en-US" sz="1600" dirty="0">
                <a:solidFill>
                  <a:schemeClr val="tx1"/>
                </a:solidFill>
              </a:rPr>
              <a:t>of</a:t>
            </a:r>
            <a:r>
              <a:rPr lang="en-US" sz="1600" spc="-1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previous</a:t>
            </a:r>
            <a:r>
              <a:rPr lang="en-US" sz="1600" spc="-5" dirty="0">
                <a:solidFill>
                  <a:schemeClr val="tx1"/>
                </a:solidFill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</a:rPr>
              <a:t>years </a:t>
            </a:r>
            <a:r>
              <a:rPr lang="en-US" sz="1600" dirty="0" smtClean="0">
                <a:solidFill>
                  <a:schemeClr val="tx1"/>
                </a:solidFill>
              </a:rPr>
              <a:t>deposit</a:t>
            </a:r>
            <a:r>
              <a:rPr lang="en-US" sz="1600" spc="-5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base</a:t>
            </a:r>
            <a:r>
              <a:rPr lang="en-US" sz="1600" spc="-15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(insured)</a:t>
            </a:r>
            <a:r>
              <a:rPr lang="en-US" sz="1600" spc="-5" dirty="0">
                <a:solidFill>
                  <a:schemeClr val="tx1"/>
                </a:solidFill>
              </a:rPr>
              <a:t> </a:t>
            </a:r>
            <a:endParaRPr lang="en-US" sz="1600" spc="-114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Islamic Depositors Insurance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4/3 The general principle is that a Mudarabah contract is not binding, i.e. 4/3 The general principle is that a Mudarabah contract is not binding, i.e. each of the contracting parties may terminate it </a:t>
            </a:r>
            <a:r>
              <a:rPr lang="en-US" dirty="0" smtClean="0"/>
              <a:t>unilaterally(AAOIFI Shariah Standards)</a:t>
            </a:r>
          </a:p>
          <a:p>
            <a:endParaRPr lang="en-US" dirty="0"/>
          </a:p>
          <a:p>
            <a:r>
              <a:rPr lang="en-US" dirty="0" smtClean="0"/>
              <a:t>Insurance/ Takaful coverage of Depositors funds</a:t>
            </a:r>
          </a:p>
          <a:p>
            <a:r>
              <a:rPr lang="en-US" dirty="0" smtClean="0"/>
              <a:t>Structured on a Waqf Pool </a:t>
            </a:r>
          </a:p>
          <a:p>
            <a:r>
              <a:rPr lang="en-US" dirty="0" smtClean="0"/>
              <a:t>A general amount given to the depositors on a structured basis</a:t>
            </a:r>
          </a:p>
          <a:p>
            <a:r>
              <a:rPr lang="en-US" dirty="0" smtClean="0"/>
              <a:t>Liquidation of assets done in a halal manner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3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benefits of Islamic Depositors Insurance Fund.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Riba free</a:t>
            </a:r>
          </a:p>
          <a:p>
            <a:r>
              <a:rPr lang="en-US" dirty="0" smtClean="0"/>
              <a:t>Customer loyalty</a:t>
            </a:r>
          </a:p>
          <a:p>
            <a:r>
              <a:rPr lang="en-US" dirty="0" smtClean="0"/>
              <a:t>Dependency on the fund </a:t>
            </a:r>
          </a:p>
          <a:p>
            <a:r>
              <a:rPr lang="en-US" dirty="0" smtClean="0"/>
              <a:t>Better corporate governance</a:t>
            </a:r>
          </a:p>
          <a:p>
            <a:r>
              <a:rPr lang="en-US" dirty="0" smtClean="0"/>
              <a:t>Additional scrutiny on risk taking</a:t>
            </a:r>
          </a:p>
          <a:p>
            <a:r>
              <a:rPr lang="en-US" dirty="0" smtClean="0"/>
              <a:t>Better risk management</a:t>
            </a:r>
            <a:endParaRPr lang="en-US" dirty="0"/>
          </a:p>
          <a:p>
            <a:r>
              <a:rPr lang="en-US" dirty="0" smtClean="0"/>
              <a:t>Inclusion of Basel agreements with Islamic regulatory frameworks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29EB-EF2B-4578-9246-4558605958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58756" y="6484722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3399FF"/>
                </a:solidFill>
                <a:latin typeface="Arial"/>
                <a:cs typeface="Arial"/>
              </a:rPr>
              <a:t>9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2592" y="504824"/>
            <a:ext cx="43922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B.</a:t>
            </a:r>
            <a:r>
              <a:rPr sz="1600" b="1" spc="4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Profit</a:t>
            </a:r>
            <a:r>
              <a:rPr sz="1600" b="1" spc="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Sharing</a:t>
            </a:r>
            <a:r>
              <a:rPr sz="1600" b="1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Investment</a:t>
            </a:r>
            <a:r>
              <a:rPr sz="1600" b="1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Accounts(PSIA)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0743" y="6522212"/>
            <a:ext cx="11366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i="1" dirty="0">
                <a:latin typeface="Arial"/>
                <a:cs typeface="Arial"/>
              </a:rPr>
              <a:t>Source: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Hamed,</a:t>
            </a:r>
            <a:r>
              <a:rPr sz="900" i="1" spc="-3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2015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842" y="887104"/>
            <a:ext cx="8361102" cy="563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568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1611</TotalTime>
  <Words>586</Words>
  <Application>Microsoft Office PowerPoint</Application>
  <PresentationFormat>Widescreen</PresentationFormat>
  <Paragraphs>112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MT</vt:lpstr>
      <vt:lpstr>Calibri</vt:lpstr>
      <vt:lpstr>Trebuchet MS</vt:lpstr>
      <vt:lpstr>Wingdings 3</vt:lpstr>
      <vt:lpstr>Facet</vt:lpstr>
      <vt:lpstr>Islamic Depositors Insurance Fund- The implementation</vt:lpstr>
      <vt:lpstr>PowerPoint Presentation</vt:lpstr>
      <vt:lpstr>Agenda</vt:lpstr>
      <vt:lpstr>What is Depositors Insurance</vt:lpstr>
      <vt:lpstr>Why is it done</vt:lpstr>
      <vt:lpstr>How is it done conventionally</vt:lpstr>
      <vt:lpstr>What is Islamic Depositors Insurance Fund</vt:lpstr>
      <vt:lpstr>The benefits of Islamic Depositors Insurance Fund.</vt:lpstr>
      <vt:lpstr>PowerPoint Presentation</vt:lpstr>
      <vt:lpstr>Model 1. Sudan’s IDIS based on the takaful model</vt:lpstr>
      <vt:lpstr>Model 2. Jordan’s IDIS based on the takaful model</vt:lpstr>
      <vt:lpstr>Model 3. Malaysia’s IDIS based on the kafala model</vt:lpstr>
      <vt:lpstr>C. Fund contribution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Depositors Insurance Fund- The implementation</dc:title>
  <dc:creator>Microsoft account</dc:creator>
  <cp:lastModifiedBy>Microsoft account</cp:lastModifiedBy>
  <cp:revision>15</cp:revision>
  <dcterms:created xsi:type="dcterms:W3CDTF">2022-07-23T09:38:02Z</dcterms:created>
  <dcterms:modified xsi:type="dcterms:W3CDTF">2022-07-24T12:37:15Z</dcterms:modified>
</cp:coreProperties>
</file>